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6" r:id="rId2"/>
    <p:sldId id="259" r:id="rId3"/>
    <p:sldId id="258" r:id="rId4"/>
    <p:sldId id="260" r:id="rId5"/>
    <p:sldId id="264" r:id="rId6"/>
    <p:sldId id="270" r:id="rId7"/>
    <p:sldId id="265" r:id="rId8"/>
    <p:sldId id="271" r:id="rId9"/>
    <p:sldId id="272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plkeu\Documents\MoneyMake\Thinkful\Work\Pre-Capstone%201\ExcelIV_Keuter_Pietro_redoV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 Revenue Change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Sheet10!$H$7</c:f>
              <c:strCache>
                <c:ptCount val="1"/>
                <c:pt idx="0">
                  <c:v>Net Revenue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Sheet10!$I$4:$M$4</c15:sqref>
                  </c15:fullRef>
                </c:ext>
              </c:extLst>
              <c:f>Sheet10!$I$4:$J$4</c:f>
              <c:strCache>
                <c:ptCount val="2"/>
                <c:pt idx="0">
                  <c:v>2018</c:v>
                </c:pt>
                <c:pt idx="1">
                  <c:v>Baseline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Sheet10!$I$7:$M$7</c15:sqref>
                  </c15:fullRef>
                </c:ext>
              </c:extLst>
              <c:f>Sheet10!$I$7:$J$7</c:f>
              <c:numCache>
                <c:formatCode>_("$"* #,##0_);_("$"* \(#,##0\);_("$"* "-"??_);_(@_)</c:formatCode>
                <c:ptCount val="2"/>
                <c:pt idx="0">
                  <c:v>529750592.81000012</c:v>
                </c:pt>
                <c:pt idx="1">
                  <c:v>560472962.58025014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54-4A78-B118-0324A1D94E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662062168"/>
        <c:axId val="662065448"/>
      </c:barChart>
      <c:catAx>
        <c:axId val="6620621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2065448"/>
        <c:crosses val="autoZero"/>
        <c:auto val="1"/>
        <c:lblAlgn val="ctr"/>
        <c:lblOffset val="100"/>
        <c:noMultiLvlLbl val="0"/>
      </c:catAx>
      <c:valAx>
        <c:axId val="662065448"/>
        <c:scaling>
          <c:orientation val="minMax"/>
        </c:scaling>
        <c:delete val="0"/>
        <c:axPos val="l"/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2062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 Revenue Change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Sheet10!$H$7</c:f>
              <c:strCache>
                <c:ptCount val="1"/>
                <c:pt idx="0">
                  <c:v>Net Revenue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Sheet10!$I$4:$M$4</c15:sqref>
                  </c15:fullRef>
                </c:ext>
              </c:extLst>
              <c:f>(Sheet10!$I$4,Sheet10!$K$4)</c:f>
              <c:strCache>
                <c:ptCount val="2"/>
                <c:pt idx="0">
                  <c:v>2018</c:v>
                </c:pt>
                <c:pt idx="1">
                  <c:v>Strategy 1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Sheet10!$I$7:$M$7</c15:sqref>
                  </c15:fullRef>
                </c:ext>
              </c:extLst>
              <c:f>(Sheet10!$I$7,Sheet10!$K$7)</c:f>
              <c:numCache>
                <c:formatCode>_("$"* #,##0_);_("$"* \(#,##0\);_("$"* "-"??_);_(@_)</c:formatCode>
                <c:ptCount val="2"/>
                <c:pt idx="0">
                  <c:v>529750592.81000012</c:v>
                </c:pt>
                <c:pt idx="1">
                  <c:v>569085509.62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9B-4F29-96DC-BA5FC5933E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662062168"/>
        <c:axId val="662065448"/>
      </c:barChart>
      <c:catAx>
        <c:axId val="6620621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2065448"/>
        <c:crosses val="autoZero"/>
        <c:auto val="1"/>
        <c:lblAlgn val="ctr"/>
        <c:lblOffset val="100"/>
        <c:noMultiLvlLbl val="0"/>
      </c:catAx>
      <c:valAx>
        <c:axId val="662065448"/>
        <c:scaling>
          <c:orientation val="minMax"/>
        </c:scaling>
        <c:delete val="0"/>
        <c:axPos val="l"/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2062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 Revenue Change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Sheet10!$H$7</c:f>
              <c:strCache>
                <c:ptCount val="1"/>
                <c:pt idx="0">
                  <c:v>Net Revenue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Sheet10!$I$4:$M$4</c15:sqref>
                  </c15:fullRef>
                </c:ext>
              </c:extLst>
              <c:f>(Sheet10!$I$4,Sheet10!$L$4)</c:f>
              <c:strCache>
                <c:ptCount val="2"/>
                <c:pt idx="0">
                  <c:v>2018</c:v>
                </c:pt>
                <c:pt idx="1">
                  <c:v>Strategy 2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Sheet10!$I$7:$M$7</c15:sqref>
                  </c15:fullRef>
                </c:ext>
              </c:extLst>
              <c:f>(Sheet10!$I$7,Sheet10!$L$7)</c:f>
              <c:numCache>
                <c:formatCode>_("$"* #,##0_);_("$"* \(#,##0\);_("$"* "-"??_);_(@_)</c:formatCode>
                <c:ptCount val="2"/>
                <c:pt idx="0">
                  <c:v>529750592.81000012</c:v>
                </c:pt>
                <c:pt idx="1">
                  <c:v>568525336.66999996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78-472E-BADE-83BC89B008E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662062168"/>
        <c:axId val="662065448"/>
      </c:barChart>
      <c:catAx>
        <c:axId val="6620621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2065448"/>
        <c:crosses val="autoZero"/>
        <c:auto val="1"/>
        <c:lblAlgn val="ctr"/>
        <c:lblOffset val="100"/>
        <c:noMultiLvlLbl val="0"/>
      </c:catAx>
      <c:valAx>
        <c:axId val="662065448"/>
        <c:scaling>
          <c:orientation val="minMax"/>
        </c:scaling>
        <c:delete val="0"/>
        <c:axPos val="l"/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2062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 Revenue Change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Sheet10!$H$7</c:f>
              <c:strCache>
                <c:ptCount val="1"/>
                <c:pt idx="0">
                  <c:v>Net Revenue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Sheet10!$I$4:$M$4</c15:sqref>
                  </c15:fullRef>
                </c:ext>
              </c:extLst>
              <c:f>(Sheet10!$I$4,Sheet10!$M$4)</c:f>
              <c:strCache>
                <c:ptCount val="2"/>
                <c:pt idx="0">
                  <c:v>2018</c:v>
                </c:pt>
                <c:pt idx="1">
                  <c:v>Strategy 3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Sheet10!$I$7:$M$7</c15:sqref>
                  </c15:fullRef>
                </c:ext>
              </c:extLst>
              <c:f>(Sheet10!$I$7,Sheet10!$M$7)</c:f>
              <c:numCache>
                <c:formatCode>_("$"* #,##0_);_("$"* \(#,##0\);_("$"* "-"??_);_(@_)</c:formatCode>
                <c:ptCount val="2"/>
                <c:pt idx="0">
                  <c:v>529750592.81000012</c:v>
                </c:pt>
                <c:pt idx="1">
                  <c:v>586719458.31999993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32E-46D6-AD4E-69943C0D45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662062168"/>
        <c:axId val="662065448"/>
      </c:barChart>
      <c:catAx>
        <c:axId val="6620621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2065448"/>
        <c:crosses val="autoZero"/>
        <c:auto val="1"/>
        <c:lblAlgn val="ctr"/>
        <c:lblOffset val="100"/>
        <c:noMultiLvlLbl val="0"/>
      </c:catAx>
      <c:valAx>
        <c:axId val="662065448"/>
        <c:scaling>
          <c:orientation val="minMax"/>
        </c:scaling>
        <c:delete val="0"/>
        <c:axPos val="l"/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2062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 Revenue Change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Sheet10!$H$7</c:f>
              <c:strCache>
                <c:ptCount val="1"/>
                <c:pt idx="0">
                  <c:v>Net Revenue</c:v>
                </c:pt>
              </c:strCache>
            </c:strRef>
          </c:tx>
          <c:spPr>
            <a:pattFill prst="ltUpDiag">
              <a:fgClr>
                <a:schemeClr val="accent6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f>Sheet10!$I$4:$M$4</c:f>
              <c:strCache>
                <c:ptCount val="5"/>
                <c:pt idx="0">
                  <c:v>2018</c:v>
                </c:pt>
                <c:pt idx="1">
                  <c:v>Baseline</c:v>
                </c:pt>
                <c:pt idx="2">
                  <c:v>Strategy 1</c:v>
                </c:pt>
                <c:pt idx="3">
                  <c:v>Strategy 2</c:v>
                </c:pt>
                <c:pt idx="4">
                  <c:v>Strategy 3</c:v>
                </c:pt>
              </c:strCache>
            </c:strRef>
          </c:cat>
          <c:val>
            <c:numRef>
              <c:f>Sheet10!$I$7:$M$7</c:f>
              <c:numCache>
                <c:formatCode>_("$"* #,##0_);_("$"* \(#,##0\);_("$"* "-"??_);_(@_)</c:formatCode>
                <c:ptCount val="5"/>
                <c:pt idx="0">
                  <c:v>529750592.81000012</c:v>
                </c:pt>
                <c:pt idx="1">
                  <c:v>560472962.58025014</c:v>
                </c:pt>
                <c:pt idx="2">
                  <c:v>569085509.62</c:v>
                </c:pt>
                <c:pt idx="3">
                  <c:v>568525336.66999996</c:v>
                </c:pt>
                <c:pt idx="4">
                  <c:v>586719458.31999993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170-4506-9FC9-6A18EB97D7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662062168"/>
        <c:axId val="662065448"/>
      </c:barChart>
      <c:catAx>
        <c:axId val="6620621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6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2065448"/>
        <c:crosses val="autoZero"/>
        <c:auto val="1"/>
        <c:lblAlgn val="ctr"/>
        <c:lblOffset val="100"/>
        <c:noMultiLvlLbl val="0"/>
      </c:catAx>
      <c:valAx>
        <c:axId val="662065448"/>
        <c:scaling>
          <c:orientation val="minMax"/>
        </c:scaling>
        <c:delete val="0"/>
        <c:axPos val="l"/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2062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/>
    </a:solidFill>
    <a:ln w="9525" cap="flat" cmpd="sng" algn="ctr">
      <a:solidFill>
        <a:schemeClr val="accent6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4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800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900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4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800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900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4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800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900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4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800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900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4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1197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011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2222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936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645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270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360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886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03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055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460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341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5147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704" r:id="rId5"/>
    <p:sldLayoutId id="2147483698" r:id="rId6"/>
    <p:sldLayoutId id="2147483699" r:id="rId7"/>
    <p:sldLayoutId id="2147483700" r:id="rId8"/>
    <p:sldLayoutId id="2147483703" r:id="rId9"/>
    <p:sldLayoutId id="2147483701" r:id="rId10"/>
    <p:sldLayoutId id="2147483702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E5330F-B8E5-41E7-9D65-4987D839FD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85" r="1972" b="110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695E25C-06E7-4082-BE92-B571B616B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285571"/>
            <a:ext cx="1126540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4BD7DF-F4BB-427F-B4F6-6DC83A59A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449FF8-9834-464E-B855-43C01398AB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HR Compensation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F0F13F-4CC3-45FF-AD78-66379FBDC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5467246"/>
            <a:ext cx="10965142" cy="4848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>
                    <a:alpha val="75000"/>
                  </a:srgbClr>
                </a:solidFill>
              </a:rPr>
              <a:t>Pietro Keuter</a:t>
            </a:r>
          </a:p>
        </p:txBody>
      </p:sp>
    </p:spTree>
    <p:extLst>
      <p:ext uri="{BB962C8B-B14F-4D97-AF65-F5344CB8AC3E}">
        <p14:creationId xmlns:p14="http://schemas.microsoft.com/office/powerpoint/2010/main" val="555066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498E6-F584-4F2E-9879-4EB62FEC7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Which method to choose?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64E65DE-DC68-4C07-B6AA-2D55BEB0FB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0817479"/>
              </p:ext>
            </p:extLst>
          </p:nvPr>
        </p:nvGraphicFramePr>
        <p:xfrm>
          <a:off x="581025" y="2341563"/>
          <a:ext cx="11029950" cy="36337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62322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64591-053B-40AB-8558-FCF893535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Recommendation: Model 3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A3B8C-FB69-47DA-B9B3-BA209DF840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Highest cost savings immediately (~13%)</a:t>
            </a:r>
          </a:p>
          <a:p>
            <a:r>
              <a:rPr lang="en-US" dirty="0"/>
              <a:t>Increased quotas equal higher incentive to sell</a:t>
            </a:r>
          </a:p>
          <a:p>
            <a:r>
              <a:rPr lang="en-US" dirty="0"/>
              <a:t>Stabilized commission structure moving forward</a:t>
            </a:r>
          </a:p>
          <a:p>
            <a:r>
              <a:rPr lang="en-US" dirty="0"/>
              <a:t>No longer rewarding mediocrity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224A3D-AE3C-480B-A709-6808EE0F6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2498" y="2743199"/>
            <a:ext cx="4371107" cy="231611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EC2E64F-4356-4335-B076-68419A5CF44B}"/>
              </a:ext>
            </a:extLst>
          </p:cNvPr>
          <p:cNvSpPr/>
          <p:nvPr/>
        </p:nvSpPr>
        <p:spPr>
          <a:xfrm>
            <a:off x="9945858" y="3685735"/>
            <a:ext cx="1317747" cy="1373583"/>
          </a:xfrm>
          <a:prstGeom prst="rect">
            <a:avLst/>
          </a:prstGeom>
          <a:solidFill>
            <a:schemeClr val="accent1"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100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F875149D-F692-45DA-8324-D5E0193D5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02F2D9-E8E7-482D-89E9-3B321F879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800930"/>
            <a:ext cx="3568661" cy="2256390"/>
          </a:xfrm>
        </p:spPr>
        <p:txBody>
          <a:bodyPr anchor="ctr">
            <a:normAutofit/>
          </a:bodyPr>
          <a:lstStyle/>
          <a:p>
            <a:r>
              <a:rPr lang="en-US" dirty="0"/>
              <a:t>Prior Analysis – Assumptions and review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0B19935-C760-4698-9DD1-973C8A428D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990612-E008-4F02-AEBB-B140BE753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310A41F-3A14-4150-B6CF-0A577DDDE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14663-FABF-43D9-968D-26D32B63B4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1870" y="800930"/>
            <a:ext cx="7183597" cy="2256390"/>
          </a:xfrm>
        </p:spPr>
        <p:txBody>
          <a:bodyPr>
            <a:normAutofit/>
          </a:bodyPr>
          <a:lstStyle/>
          <a:p>
            <a:r>
              <a:rPr lang="en-US" dirty="0"/>
              <a:t>We reviewed high level strategies for revenue growth within the company, targeting $1B in revenue for FY 2019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12138B-A4F8-4924-B564-619383E2C1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60" y="3800681"/>
            <a:ext cx="11196879" cy="1805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809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E2AEA-8DD3-439F-865F-8684A92F6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Prior Analysis – Model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76574BA-C5CF-4E6E-A63C-01155F1042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1503" y="2210705"/>
            <a:ext cx="9628993" cy="425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467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475AC-A87D-4985-AF52-446D6B13C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to New analysis– Compensation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322D2-F101-4B07-A1D5-C836A35B97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 analysis does not review how optimized each account level is in terms of payout structure</a:t>
            </a:r>
          </a:p>
          <a:p>
            <a:endParaRPr lang="en-US" dirty="0"/>
          </a:p>
          <a:p>
            <a:r>
              <a:rPr lang="en-US" dirty="0"/>
              <a:t>Review our internal performance versus industry benchmarks to see where cost savings can be implemented.</a:t>
            </a:r>
          </a:p>
          <a:p>
            <a:endParaRPr lang="en-US" dirty="0"/>
          </a:p>
          <a:p>
            <a:r>
              <a:rPr lang="en-US" u="sng" dirty="0"/>
              <a:t>How should we alter our total compensation package to maximize these cost savings?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467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566FB-4EA7-4563-A410-393D21BDB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Commission and Base pay structure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B45D67-8C39-41E5-9F68-D5A1C7AC9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4419600"/>
            <a:ext cx="11029615" cy="1555750"/>
          </a:xfrm>
        </p:spPr>
        <p:txBody>
          <a:bodyPr/>
          <a:lstStyle/>
          <a:p>
            <a:r>
              <a:rPr lang="en-US" dirty="0"/>
              <a:t>High premium on ‘over-selling’ </a:t>
            </a:r>
          </a:p>
          <a:p>
            <a:r>
              <a:rPr lang="en-US" dirty="0"/>
              <a:t>Large percentage of each account level reaching the 100-125% &amp; 125-150% tiers on commission pay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369FE3-A724-4A17-AC87-58AE72BD4C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36"/>
          <a:stretch/>
        </p:blipFill>
        <p:spPr>
          <a:xfrm>
            <a:off x="0" y="2658632"/>
            <a:ext cx="5983458" cy="11046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F4F99B2-569D-45C6-A5D5-1B0B65722F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597" y="2658632"/>
            <a:ext cx="5097465" cy="110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743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088FE-1D7B-4332-AFC8-F8136F1AD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 dirty="0"/>
              <a:t>Optimization of commission pay – Baseline (Compensation increase of 2.5%)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BC6C1-D275-4730-9F8A-C60E112426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582939"/>
            <a:ext cx="11029615" cy="960601"/>
          </a:xfrm>
        </p:spPr>
        <p:txBody>
          <a:bodyPr>
            <a:normAutofit/>
          </a:bodyPr>
          <a:lstStyle/>
          <a:p>
            <a:r>
              <a:rPr lang="en-US" dirty="0"/>
              <a:t>This scenario assumes a 5% increase in revenue, as well as a 2.5% increase in compensation, overall.</a:t>
            </a:r>
          </a:p>
          <a:p>
            <a:r>
              <a:rPr lang="en-US" dirty="0"/>
              <a:t>Net Revenue:  $560M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64E65DE-DC68-4C07-B6AA-2D55BEB0FB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1465290"/>
              </p:ext>
            </p:extLst>
          </p:nvPr>
        </p:nvGraphicFramePr>
        <p:xfrm>
          <a:off x="3098532" y="3429000"/>
          <a:ext cx="5994934" cy="33856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31317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72B41-45D0-4527-AF54-7F475250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 dirty="0"/>
              <a:t>Optimization of commission pay – model 1 (Lower Commission Payout)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133813-A88F-4F5A-8DE3-A3F6BCC1C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98888"/>
            <a:ext cx="11029615" cy="922100"/>
          </a:xfrm>
        </p:spPr>
        <p:txBody>
          <a:bodyPr>
            <a:noAutofit/>
          </a:bodyPr>
          <a:lstStyle/>
          <a:p>
            <a:r>
              <a:rPr lang="en-US" dirty="0"/>
              <a:t>With a lower commission payout, we can further increase potential net revenue. Assumes 5% increase in gross revenue.</a:t>
            </a:r>
          </a:p>
          <a:p>
            <a:r>
              <a:rPr lang="en-US" dirty="0"/>
              <a:t>Net Revenue: $569M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64E65DE-DC68-4C07-B6AA-2D55BEB0FB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9399619"/>
              </p:ext>
            </p:extLst>
          </p:nvPr>
        </p:nvGraphicFramePr>
        <p:xfrm>
          <a:off x="3098532" y="3429000"/>
          <a:ext cx="5994934" cy="34626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508824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72B41-45D0-4527-AF54-7F475250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 dirty="0"/>
              <a:t>Optimization of commission pay – model 2 (Quota raise)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133813-A88F-4F5A-8DE3-A3F6BCC1C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98888"/>
            <a:ext cx="11029615" cy="922100"/>
          </a:xfrm>
        </p:spPr>
        <p:txBody>
          <a:bodyPr>
            <a:noAutofit/>
          </a:bodyPr>
          <a:lstStyle/>
          <a:p>
            <a:r>
              <a:rPr lang="en-US" dirty="0"/>
              <a:t>Assumes 5% increase in gross revenue, while increasing commission quotas.</a:t>
            </a:r>
          </a:p>
          <a:p>
            <a:r>
              <a:rPr lang="en-US" dirty="0"/>
              <a:t>Net Revenue: $569M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A64E65DE-DC68-4C07-B6AA-2D55BEB0FB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3582952"/>
              </p:ext>
            </p:extLst>
          </p:nvPr>
        </p:nvGraphicFramePr>
        <p:xfrm>
          <a:off x="3098533" y="3429000"/>
          <a:ext cx="5994934" cy="342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72429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72B41-45D0-4527-AF54-7F4752504C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 dirty="0"/>
              <a:t>Optimization of commission pay – model 3 (Combination)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133813-A88F-4F5A-8DE3-A3F6BCC1C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98888"/>
            <a:ext cx="11029615" cy="922100"/>
          </a:xfrm>
        </p:spPr>
        <p:txBody>
          <a:bodyPr>
            <a:noAutofit/>
          </a:bodyPr>
          <a:lstStyle/>
          <a:p>
            <a:r>
              <a:rPr lang="en-US" dirty="0"/>
              <a:t>Assumes 5% increase in gross revenue, while increasing commission quotas as well as lowering commission rates.</a:t>
            </a:r>
          </a:p>
          <a:p>
            <a:r>
              <a:rPr lang="en-US" dirty="0"/>
              <a:t>Net Revenue: $587M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64E65DE-DC68-4C07-B6AA-2D55BEB0FB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7787543"/>
              </p:ext>
            </p:extLst>
          </p:nvPr>
        </p:nvGraphicFramePr>
        <p:xfrm>
          <a:off x="3098533" y="3429000"/>
          <a:ext cx="5994934" cy="34290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22490856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">
      <a:dk1>
        <a:srgbClr val="000000"/>
      </a:dk1>
      <a:lt1>
        <a:srgbClr val="FFFFFF"/>
      </a:lt1>
      <a:dk2>
        <a:srgbClr val="243341"/>
      </a:dk2>
      <a:lt2>
        <a:srgbClr val="E2E8E3"/>
      </a:lt2>
      <a:accent1>
        <a:srgbClr val="C34DB4"/>
      </a:accent1>
      <a:accent2>
        <a:srgbClr val="903BB1"/>
      </a:accent2>
      <a:accent3>
        <a:srgbClr val="704DC3"/>
      </a:accent3>
      <a:accent4>
        <a:srgbClr val="4A57B7"/>
      </a:accent4>
      <a:accent5>
        <a:srgbClr val="4D8CC3"/>
      </a:accent5>
      <a:accent6>
        <a:srgbClr val="3BACB1"/>
      </a:accent6>
      <a:hlink>
        <a:srgbClr val="507BC4"/>
      </a:hlink>
      <a:folHlink>
        <a:srgbClr val="7F7F7F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8587</TotalTime>
  <Words>307</Words>
  <Application>Microsoft Office PowerPoint</Application>
  <PresentationFormat>Widescreen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Tw Cen MT</vt:lpstr>
      <vt:lpstr>Wingdings 2</vt:lpstr>
      <vt:lpstr>DividendVTI</vt:lpstr>
      <vt:lpstr>HR Compensation Analysis</vt:lpstr>
      <vt:lpstr>Prior Analysis – Assumptions and review</vt:lpstr>
      <vt:lpstr>Prior Analysis – Model</vt:lpstr>
      <vt:lpstr>Pivot to New analysis– Compensation Review</vt:lpstr>
      <vt:lpstr>Current Commission and Base pay structure</vt:lpstr>
      <vt:lpstr>Optimization of commission pay – Baseline (Compensation increase of 2.5%)</vt:lpstr>
      <vt:lpstr>Optimization of commission pay – model 1 (Lower Commission Payout)</vt:lpstr>
      <vt:lpstr>Optimization of commission pay – model 2 (Quota raise)</vt:lpstr>
      <vt:lpstr>Optimization of commission pay – model 3 (Combination)</vt:lpstr>
      <vt:lpstr>Results: Which method to choose?</vt:lpstr>
      <vt:lpstr>Recommendation: Model 3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 Compensation Analysis</dc:title>
  <dc:creator>Pietro Keuter</dc:creator>
  <cp:lastModifiedBy>Pietro Keuter</cp:lastModifiedBy>
  <cp:revision>27</cp:revision>
  <dcterms:created xsi:type="dcterms:W3CDTF">2019-10-04T04:41:54Z</dcterms:created>
  <dcterms:modified xsi:type="dcterms:W3CDTF">2019-11-18T00:09:45Z</dcterms:modified>
</cp:coreProperties>
</file>